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5"/>
  </p:notesMasterIdLst>
  <p:sldIdLst>
    <p:sldId id="346" r:id="rId2"/>
    <p:sldId id="4361" r:id="rId3"/>
    <p:sldId id="4371" r:id="rId4"/>
    <p:sldId id="4372" r:id="rId5"/>
    <p:sldId id="4383" r:id="rId6"/>
    <p:sldId id="4385" r:id="rId7"/>
    <p:sldId id="4386" r:id="rId8"/>
    <p:sldId id="4390" r:id="rId9"/>
    <p:sldId id="4324" r:id="rId10"/>
    <p:sldId id="4325" r:id="rId11"/>
    <p:sldId id="1475" r:id="rId12"/>
    <p:sldId id="1507" r:id="rId13"/>
    <p:sldId id="1490" r:id="rId14"/>
    <p:sldId id="1508" r:id="rId15"/>
    <p:sldId id="4326" r:id="rId16"/>
    <p:sldId id="1476" r:id="rId17"/>
    <p:sldId id="4343" r:id="rId18"/>
    <p:sldId id="2543" r:id="rId19"/>
    <p:sldId id="4392" r:id="rId20"/>
    <p:sldId id="4395" r:id="rId21"/>
    <p:sldId id="4393" r:id="rId22"/>
    <p:sldId id="4394" r:id="rId23"/>
    <p:sldId id="4396" r:id="rId24"/>
    <p:sldId id="4397" r:id="rId25"/>
    <p:sldId id="1509" r:id="rId26"/>
    <p:sldId id="1480" r:id="rId27"/>
    <p:sldId id="1479" r:id="rId28"/>
    <p:sldId id="1481" r:id="rId29"/>
    <p:sldId id="1482" r:id="rId30"/>
    <p:sldId id="1483" r:id="rId31"/>
    <p:sldId id="1489" r:id="rId32"/>
    <p:sldId id="1484" r:id="rId33"/>
    <p:sldId id="1491" r:id="rId34"/>
    <p:sldId id="1492" r:id="rId35"/>
    <p:sldId id="1486" r:id="rId36"/>
    <p:sldId id="1494" r:id="rId37"/>
    <p:sldId id="1493" r:id="rId38"/>
    <p:sldId id="1495" r:id="rId39"/>
    <p:sldId id="1626" r:id="rId40"/>
    <p:sldId id="1627" r:id="rId41"/>
    <p:sldId id="1628" r:id="rId42"/>
    <p:sldId id="1497" r:id="rId43"/>
    <p:sldId id="1629" r:id="rId44"/>
    <p:sldId id="1630" r:id="rId45"/>
    <p:sldId id="1631" r:id="rId46"/>
    <p:sldId id="1498" r:id="rId47"/>
    <p:sldId id="1632" r:id="rId48"/>
    <p:sldId id="1633" r:id="rId49"/>
    <p:sldId id="1634" r:id="rId50"/>
    <p:sldId id="4391" r:id="rId51"/>
    <p:sldId id="1636" r:id="rId52"/>
    <p:sldId id="1519" r:id="rId53"/>
    <p:sldId id="1638" r:id="rId54"/>
    <p:sldId id="1639" r:id="rId55"/>
    <p:sldId id="1640" r:id="rId56"/>
    <p:sldId id="1535" r:id="rId57"/>
    <p:sldId id="1641" r:id="rId58"/>
    <p:sldId id="1521" r:id="rId59"/>
    <p:sldId id="1642" r:id="rId60"/>
    <p:sldId id="1522" r:id="rId61"/>
    <p:sldId id="1643" r:id="rId62"/>
    <p:sldId id="1644" r:id="rId63"/>
    <p:sldId id="1525" r:id="rId64"/>
    <p:sldId id="1645" r:id="rId65"/>
    <p:sldId id="1646" r:id="rId66"/>
    <p:sldId id="1526" r:id="rId67"/>
    <p:sldId id="1647" r:id="rId68"/>
    <p:sldId id="1541" r:id="rId69"/>
    <p:sldId id="1687" r:id="rId70"/>
    <p:sldId id="1648" r:id="rId71"/>
    <p:sldId id="1544" r:id="rId72"/>
    <p:sldId id="1649" r:id="rId73"/>
    <p:sldId id="1650" r:id="rId74"/>
    <p:sldId id="4398" r:id="rId75"/>
    <p:sldId id="1651" r:id="rId76"/>
    <p:sldId id="1652" r:id="rId77"/>
    <p:sldId id="1688" r:id="rId78"/>
    <p:sldId id="1653" r:id="rId79"/>
    <p:sldId id="4401" r:id="rId80"/>
    <p:sldId id="4609" r:id="rId81"/>
    <p:sldId id="4611" r:id="rId82"/>
    <p:sldId id="4610" r:id="rId83"/>
    <p:sldId id="1675" r:id="rId84"/>
    <p:sldId id="1704" r:id="rId85"/>
    <p:sldId id="1711" r:id="rId86"/>
    <p:sldId id="1708" r:id="rId87"/>
    <p:sldId id="1706" r:id="rId88"/>
    <p:sldId id="1707" r:id="rId89"/>
    <p:sldId id="1746" r:id="rId90"/>
    <p:sldId id="1709" r:id="rId91"/>
    <p:sldId id="1679" r:id="rId92"/>
    <p:sldId id="1712" r:id="rId93"/>
    <p:sldId id="1720" r:id="rId94"/>
    <p:sldId id="1747" r:id="rId95"/>
    <p:sldId id="1680" r:id="rId96"/>
    <p:sldId id="4612" r:id="rId97"/>
    <p:sldId id="1723" r:id="rId98"/>
    <p:sldId id="1724" r:id="rId99"/>
    <p:sldId id="4613" r:id="rId100"/>
    <p:sldId id="1750" r:id="rId101"/>
    <p:sldId id="1694" r:id="rId102"/>
    <p:sldId id="1696" r:id="rId103"/>
    <p:sldId id="1698" r:id="rId104"/>
    <p:sldId id="1701" r:id="rId105"/>
    <p:sldId id="1725" r:id="rId106"/>
    <p:sldId id="1749" r:id="rId107"/>
    <p:sldId id="4614" r:id="rId108"/>
    <p:sldId id="4615" r:id="rId109"/>
    <p:sldId id="4616" r:id="rId110"/>
    <p:sldId id="1678" r:id="rId111"/>
    <p:sldId id="1730" r:id="rId112"/>
    <p:sldId id="1731" r:id="rId113"/>
    <p:sldId id="1734" r:id="rId114"/>
    <p:sldId id="1735" r:id="rId115"/>
    <p:sldId id="1736" r:id="rId116"/>
    <p:sldId id="1737" r:id="rId117"/>
    <p:sldId id="1738" r:id="rId118"/>
    <p:sldId id="1739" r:id="rId119"/>
    <p:sldId id="1676" r:id="rId120"/>
    <p:sldId id="4617" r:id="rId121"/>
    <p:sldId id="1682" r:id="rId122"/>
    <p:sldId id="1674" r:id="rId123"/>
    <p:sldId id="4305" r:id="rId124"/>
  </p:sldIdLst>
  <p:sldSz cx="12192000" cy="6858000"/>
  <p:notesSz cx="6858000" cy="9144000"/>
  <p:embeddedFontLs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Consolas" panose="020B0609020204030204" pitchFamily="49" charset="0"/>
      <p:regular r:id="rId130"/>
      <p:bold r:id="rId131"/>
      <p:italic r:id="rId132"/>
      <p:boldItalic r:id="rId133"/>
    </p:embeddedFont>
    <p:embeddedFont>
      <p:font typeface="Mosk Bold 700" panose="02000506000000020004" pitchFamily="2" charset="0"/>
      <p:bold r:id="rId134"/>
    </p:embeddedFont>
    <p:embeddedFont>
      <p:font typeface="강한공군체 Medium" panose="020B0600000101010101" pitchFamily="50" charset="-127"/>
      <p:regular r:id="rId135"/>
    </p:embeddedFont>
    <p:embeddedFont>
      <p:font typeface="나눔스퀘어 ExtraBold" panose="020B0600000101010101" pitchFamily="50" charset="-127"/>
      <p:bold r:id="rId136"/>
    </p:embeddedFont>
    <p:embeddedFont>
      <p:font typeface="맑은 고딕" panose="020B0503020000020004" pitchFamily="50" charset="-127"/>
      <p:regular r:id="rId137"/>
      <p:bold r:id="rId1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34FC"/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5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44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4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31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42840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wiperjs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rogrammers.co.kr/account/sign_in?referer=https%3A%2F%2Fprogrammers.co.kr%2F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ol.programmers.co.kr/learn/courses/30/lessons/120813?language=javascript" TargetMode="External"/><Relationship Id="rId2" Type="http://schemas.openxmlformats.org/officeDocument/2006/relationships/hyperlink" Target="https://school.programmers.co.kr/learn/courses/30/lessons/12937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22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28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부터 </a:t>
            </a:r>
            <a:r>
              <a:rPr lang="en-US" altLang="ko-KR" dirty="0"/>
              <a:t>100 </a:t>
            </a:r>
            <a:r>
              <a:rPr lang="ko-KR" altLang="en-US" dirty="0"/>
              <a:t>까지의 숫자가 들어 있는 배열을 </a:t>
            </a:r>
            <a:r>
              <a:rPr lang="en-US" altLang="ko-KR" dirty="0"/>
              <a:t>for </a:t>
            </a:r>
            <a:r>
              <a:rPr lang="ko-KR" altLang="en-US" dirty="0"/>
              <a:t>문으로 만들기</a:t>
            </a:r>
            <a:endParaRPr lang="en-US" altLang="ko-KR" dirty="0"/>
          </a:p>
          <a:p>
            <a:r>
              <a:rPr lang="en-US" altLang="ko-KR" dirty="0"/>
              <a:t>Map</a:t>
            </a:r>
            <a:r>
              <a:rPr lang="ko-KR" altLang="en-US" dirty="0"/>
              <a:t> 메소드를 이용하여 해당 배열의 합산을 구하기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5351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ko-KR" altLang="en-US" dirty="0"/>
              <a:t>도 사실 </a:t>
            </a:r>
            <a:r>
              <a:rPr lang="ko-KR" altLang="en-US" dirty="0">
                <a:solidFill>
                  <a:schemeClr val="accent2"/>
                </a:solidFill>
              </a:rPr>
              <a:t>배열</a:t>
            </a:r>
            <a:r>
              <a:rPr lang="ko-KR" altLang="en-US" dirty="0"/>
              <a:t>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A6A63-1F57-531E-7FCE-33608A8D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apple = [“a”, “p”, “p”, “l”, “e”];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052F4-D908-BAC0-2516-299880CEC40E}"/>
              </a:ext>
            </a:extLst>
          </p:cNvPr>
          <p:cNvSpPr txBox="1"/>
          <p:nvPr/>
        </p:nvSpPr>
        <p:spPr>
          <a:xfrm>
            <a:off x="815829" y="2264271"/>
            <a:ext cx="660004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n-NO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89391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filter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조건에 부합하는 배열 요소만을 반환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arr.filter</a:t>
            </a:r>
            <a:r>
              <a:rPr lang="en-US" altLang="ko-KR" dirty="0"/>
              <a:t>(function (</a:t>
            </a:r>
            <a:r>
              <a:rPr lang="ko-KR" altLang="en-US" dirty="0"/>
              <a:t>매개변수</a:t>
            </a:r>
            <a:r>
              <a:rPr lang="en-US" altLang="ko-KR" dirty="0"/>
              <a:t>) { return </a:t>
            </a:r>
            <a:r>
              <a:rPr lang="ko-KR" altLang="en-US" dirty="0"/>
              <a:t>조건</a:t>
            </a:r>
            <a:r>
              <a:rPr lang="en-US" altLang="ko-KR" dirty="0"/>
              <a:t>});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73884" y="3031944"/>
            <a:ext cx="806811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38147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includes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해당 배열에 지정한 요소가 있는지 확인하는 메소드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arr.include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3007663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두 배열에서 동일한 요소만을 가지는 배열 </a:t>
            </a:r>
            <a:r>
              <a:rPr lang="en-US" altLang="ko-KR" dirty="0"/>
              <a:t>same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두 배열에서 서로 다른 요소만을 가지는 배열 </a:t>
            </a:r>
            <a:r>
              <a:rPr lang="en-US" altLang="ko-KR" dirty="0"/>
              <a:t>diff </a:t>
            </a:r>
            <a:r>
              <a:rPr lang="ko-KR" altLang="en-US" dirty="0"/>
              <a:t>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49011-0A21-20F3-6A7D-C711C729D3F4}"/>
              </a:ext>
            </a:extLst>
          </p:cNvPr>
          <p:cNvSpPr txBox="1"/>
          <p:nvPr/>
        </p:nvSpPr>
        <p:spPr>
          <a:xfrm>
            <a:off x="582706" y="1328389"/>
            <a:ext cx="1044388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fruits1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오렌지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오렌지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6146484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find / </a:t>
            </a:r>
            <a:r>
              <a:rPr lang="en-US" altLang="ko-KR" dirty="0" err="1">
                <a:solidFill>
                  <a:schemeClr val="accent2"/>
                </a:solidFill>
              </a:rPr>
              <a:t>findIndex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find : </a:t>
            </a:r>
            <a:r>
              <a:rPr lang="ko-KR" altLang="en-US" dirty="0"/>
              <a:t>배열에 특정 값이 있는지 찾고 반환</a:t>
            </a:r>
            <a:endParaRPr lang="en-US" altLang="ko-KR" dirty="0"/>
          </a:p>
          <a:p>
            <a:r>
              <a:rPr lang="en-US" altLang="ko-KR" dirty="0" err="1"/>
              <a:t>findIndex</a:t>
            </a:r>
            <a:r>
              <a:rPr lang="en-US" altLang="ko-KR" dirty="0"/>
              <a:t> : </a:t>
            </a:r>
            <a:r>
              <a:rPr lang="ko-KR" altLang="en-US" dirty="0"/>
              <a:t>배열에 특정 값이 있는지 찾고 위치를 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770250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arr.reduce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92887B-0FC3-98A4-985A-5D029E31AC5B}"/>
              </a:ext>
            </a:extLst>
          </p:cNvPr>
          <p:cNvSpPr txBox="1">
            <a:spLocks/>
          </p:cNvSpPr>
          <p:nvPr/>
        </p:nvSpPr>
        <p:spPr>
          <a:xfrm>
            <a:off x="465599" y="1328391"/>
            <a:ext cx="11260802" cy="479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Reduce</a:t>
            </a:r>
            <a:r>
              <a:rPr lang="ko-KR" altLang="en-US" dirty="0"/>
              <a:t> 는 가장</a:t>
            </a:r>
            <a:r>
              <a:rPr lang="en-US" altLang="ko-KR" dirty="0"/>
              <a:t> </a:t>
            </a:r>
            <a:r>
              <a:rPr lang="ko-KR" altLang="en-US" dirty="0"/>
              <a:t>많은 기능을 할 수 있습니다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arr.reduce</a:t>
            </a:r>
            <a:r>
              <a:rPr lang="en-US" altLang="ko-KR" dirty="0"/>
              <a:t>(function(</a:t>
            </a:r>
            <a:r>
              <a:rPr lang="ko-KR" altLang="en-US" dirty="0" err="1"/>
              <a:t>누산기</a:t>
            </a:r>
            <a:r>
              <a:rPr lang="en-US" altLang="ko-KR" dirty="0"/>
              <a:t>, </a:t>
            </a:r>
            <a:r>
              <a:rPr lang="ko-KR" altLang="en-US" dirty="0" err="1"/>
              <a:t>배열의값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원본배열</a:t>
            </a:r>
            <a:r>
              <a:rPr lang="en-US" altLang="ko-KR" dirty="0"/>
              <a:t>), </a:t>
            </a:r>
            <a:r>
              <a:rPr lang="ko-KR" altLang="en-US" dirty="0" err="1"/>
              <a:t>누산기</a:t>
            </a:r>
            <a:r>
              <a:rPr lang="ko-KR" altLang="en-US" dirty="0"/>
              <a:t> 초기 값</a:t>
            </a:r>
            <a:r>
              <a:rPr lang="en-US" altLang="ko-KR" dirty="0"/>
              <a:t>);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8392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6F9EC8-2AAA-0FA2-216A-65752B92FE15}"/>
              </a:ext>
            </a:extLst>
          </p:cNvPr>
          <p:cNvSpPr txBox="1"/>
          <p:nvPr/>
        </p:nvSpPr>
        <p:spPr>
          <a:xfrm>
            <a:off x="480290" y="356213"/>
            <a:ext cx="834967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875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5587F-5935-AAD7-687B-135FBB844006}"/>
              </a:ext>
            </a:extLst>
          </p:cNvPr>
          <p:cNvSpPr txBox="1"/>
          <p:nvPr/>
        </p:nvSpPr>
        <p:spPr>
          <a:xfrm>
            <a:off x="434108" y="328643"/>
            <a:ext cx="871912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5480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처리할 현재 요소가 음수일 경우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처리할 현재 요소가 양수일 경우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[4, 5]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33461B-D482-32BD-1798-9B45D562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095" y="1908763"/>
            <a:ext cx="2713632" cy="47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18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부터 </a:t>
            </a:r>
            <a:r>
              <a:rPr lang="en-US" altLang="ko-KR" dirty="0"/>
              <a:t>100 </a:t>
            </a:r>
            <a:r>
              <a:rPr lang="ko-KR" altLang="en-US" dirty="0"/>
              <a:t>까지의 숫자가 들어 있는 배열을 </a:t>
            </a:r>
            <a:r>
              <a:rPr lang="en-US" altLang="ko-KR" dirty="0"/>
              <a:t>for </a:t>
            </a:r>
            <a:r>
              <a:rPr lang="ko-KR" altLang="en-US" dirty="0"/>
              <a:t>문으로 만들기</a:t>
            </a:r>
            <a:endParaRPr lang="en-US" altLang="ko-KR" dirty="0"/>
          </a:p>
          <a:p>
            <a:r>
              <a:rPr lang="en-US" altLang="ko-KR" dirty="0"/>
              <a:t>Reduce</a:t>
            </a:r>
            <a:r>
              <a:rPr lang="ko-KR" altLang="en-US" dirty="0"/>
              <a:t> 메소드를 이용하여 해당 배열의 합산을 구하기</a:t>
            </a:r>
            <a:r>
              <a:rPr lang="en-US" altLang="ko-KR" dirty="0"/>
              <a:t>! </a:t>
            </a:r>
            <a:r>
              <a:rPr lang="ko-KR" altLang="en-US" dirty="0"/>
              <a:t>단</a:t>
            </a:r>
            <a:r>
              <a:rPr lang="en-US" altLang="ko-KR" dirty="0"/>
              <a:t>, reduce </a:t>
            </a:r>
            <a:r>
              <a:rPr lang="ko-KR" altLang="en-US" dirty="0"/>
              <a:t>메소드의 </a:t>
            </a:r>
            <a:r>
              <a:rPr lang="ko-KR" altLang="en-US" dirty="0" err="1"/>
              <a:t>누산기를</a:t>
            </a:r>
            <a:r>
              <a:rPr lang="ko-KR" altLang="en-US" dirty="0"/>
              <a:t> 이용하기</a:t>
            </a:r>
            <a:r>
              <a:rPr lang="en-US" altLang="ko-K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8380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6B08D-39E3-7A38-B8EC-4E214113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 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6DA36-F1DD-E5A8-553E-8C692769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https://school.programmers.co.kr/learn/courses/30/lessons/12944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5543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7126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Object.</a:t>
            </a:r>
            <a:r>
              <a:rPr lang="en-US" altLang="ko-KR" dirty="0" err="1">
                <a:solidFill>
                  <a:schemeClr val="accent2"/>
                </a:solidFill>
              </a:rPr>
              <a:t>assign</a:t>
            </a:r>
            <a:r>
              <a:rPr lang="en-US" altLang="ko-KR" dirty="0">
                <a:solidFill>
                  <a:schemeClr val="accent2"/>
                </a:solidFill>
              </a:rPr>
              <a:t>()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병합에 사용되는 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 선언된 객체에 사용하지 않고 가상의 </a:t>
            </a:r>
            <a:r>
              <a:rPr lang="en-US" altLang="ko-KR" dirty="0"/>
              <a:t>Object </a:t>
            </a:r>
            <a:r>
              <a:rPr lang="ko-KR" altLang="en-US" dirty="0"/>
              <a:t>라는 것을 불러와서 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정적 메소드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9635FA-B2EC-55DE-E859-BF716DC9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602" y="2218131"/>
            <a:ext cx="3350971" cy="95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C9EC4-9E39-3E51-5701-6F3995A93858}"/>
              </a:ext>
            </a:extLst>
          </p:cNvPr>
          <p:cNvSpPr txBox="1"/>
          <p:nvPr/>
        </p:nvSpPr>
        <p:spPr>
          <a:xfrm>
            <a:off x="689994" y="2218131"/>
            <a:ext cx="609460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074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구조 분해 할당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비구조화 할당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2990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 분해 할당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또는 배열의 각각의 값을 분해하여 변수에 넣어 사용하는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C8DD5-A503-AAE5-D06B-1C46BFB0D242}"/>
              </a:ext>
            </a:extLst>
          </p:cNvPr>
          <p:cNvSpPr txBox="1"/>
          <p:nvPr/>
        </p:nvSpPr>
        <p:spPr>
          <a:xfrm>
            <a:off x="698384" y="2083016"/>
            <a:ext cx="10982628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기본값 설정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특정 변수에 넣기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name: </a:t>
            </a:r>
            <a:r>
              <a:rPr lang="en-US" altLang="ko-K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779212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전개 연산자</a:t>
            </a:r>
          </a:p>
        </p:txBody>
      </p:sp>
    </p:spTree>
    <p:extLst>
      <p:ext uri="{BB962C8B-B14F-4D97-AF65-F5344CB8AC3E}">
        <p14:creationId xmlns:p14="http://schemas.microsoft.com/office/powerpoint/2010/main" val="6247484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전개 연산자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배열의 값을 </a:t>
            </a:r>
            <a:r>
              <a:rPr lang="en-US" altLang="ko-KR" dirty="0"/>
              <a:t>, </a:t>
            </a:r>
            <a:r>
              <a:rPr lang="ko-KR" altLang="en-US" dirty="0"/>
              <a:t>단위로 구분 하여 </a:t>
            </a:r>
            <a:r>
              <a:rPr lang="ko-KR" altLang="en-US" dirty="0" err="1"/>
              <a:t>전개시켜주는</a:t>
            </a:r>
            <a:r>
              <a:rPr lang="ko-KR" altLang="en-US" dirty="0"/>
              <a:t> 연산자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238943"/>
            <a:ext cx="6094602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console.log("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659276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 연산자</a:t>
            </a:r>
            <a:r>
              <a:rPr lang="en-US" altLang="ko-KR" dirty="0"/>
              <a:t>(</a:t>
            </a:r>
            <a:r>
              <a:rPr lang="ko-KR" altLang="en-US" dirty="0"/>
              <a:t>매개 변수일 때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변수에 너무 많은 값이 들어올 때 나머지 연산자를 사용하여 한꺼번에 처리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868117"/>
            <a:ext cx="609460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37FC-3C09-9BBE-AA22-FCBFA95BC779}"/>
              </a:ext>
            </a:extLst>
          </p:cNvPr>
          <p:cNvSpPr txBox="1"/>
          <p:nvPr/>
        </p:nvSpPr>
        <p:spPr>
          <a:xfrm>
            <a:off x="4906142" y="4022279"/>
            <a:ext cx="716210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219596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ko-KR" altLang="en-US" dirty="0"/>
              <a:t>을 사실 진짜 </a:t>
            </a:r>
            <a:r>
              <a:rPr lang="ko-KR" altLang="en-US" dirty="0">
                <a:solidFill>
                  <a:schemeClr val="accent2"/>
                </a:solidFill>
              </a:rPr>
              <a:t>배열</a:t>
            </a:r>
            <a:r>
              <a:rPr lang="ko-KR" altLang="en-US" dirty="0"/>
              <a:t>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A6A63-1F57-531E-7FCE-33608A8D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전개 연산자</a:t>
            </a:r>
            <a:r>
              <a:rPr lang="en-US" altLang="ko-KR" dirty="0"/>
              <a:t>(…) </a:t>
            </a:r>
            <a:r>
              <a:rPr lang="ko-KR" altLang="en-US" dirty="0"/>
              <a:t>사용으로 </a:t>
            </a:r>
            <a:r>
              <a:rPr lang="en-US" altLang="ko-KR" dirty="0"/>
              <a:t>“apple” </a:t>
            </a:r>
            <a:r>
              <a:rPr lang="ko-KR" altLang="en-US" dirty="0"/>
              <a:t>을 </a:t>
            </a:r>
            <a:r>
              <a:rPr lang="en-US" altLang="ko-KR" dirty="0"/>
              <a:t>“a”, “p”, “p”, “l”, “e” </a:t>
            </a:r>
            <a:r>
              <a:rPr lang="ko-KR" altLang="en-US" dirty="0"/>
              <a:t>로 변환</a:t>
            </a:r>
            <a:endParaRPr lang="en-US" altLang="ko-KR" dirty="0"/>
          </a:p>
          <a:p>
            <a:r>
              <a:rPr lang="ko-KR" altLang="en-US" dirty="0"/>
              <a:t>그것을 </a:t>
            </a:r>
            <a:r>
              <a:rPr lang="en-US" altLang="ko-KR" dirty="0"/>
              <a:t>[]</a:t>
            </a:r>
            <a:r>
              <a:rPr lang="ko-KR" altLang="en-US" dirty="0"/>
              <a:t> 안에 넣어서 배열로 변환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052F4-D908-BAC0-2516-299880CEC40E}"/>
              </a:ext>
            </a:extLst>
          </p:cNvPr>
          <p:cNvSpPr txBox="1"/>
          <p:nvPr/>
        </p:nvSpPr>
        <p:spPr>
          <a:xfrm>
            <a:off x="621865" y="1534599"/>
            <a:ext cx="660004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271302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0FE9D-CF30-792E-A358-00D4460D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번호 가리기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AA4366-22A8-625D-EB89-F806EC21E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https://school.programmers.co.kr/learn/courses/30/lessons/12948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17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카톡 짤! 무한도전 짤 모음 1탄! : 네이버 블로그">
            <a:extLst>
              <a:ext uri="{FF2B5EF4-FFF2-40B4-BE49-F238E27FC236}">
                <a16:creationId xmlns:a16="http://schemas.microsoft.com/office/drawing/2014/main" id="{B7311BC8-181F-A8AA-0B35-6240DC91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02" y="255732"/>
            <a:ext cx="71056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무한도전짤 모음 (공유/다운) : 네이버 블로그">
            <a:extLst>
              <a:ext uri="{FF2B5EF4-FFF2-40B4-BE49-F238E27FC236}">
                <a16:creationId xmlns:a16="http://schemas.microsoft.com/office/drawing/2014/main" id="{0DD5B7A1-0D78-9EB5-08E5-FF6D803E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541" y="2083623"/>
            <a:ext cx="5389418" cy="43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2611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3BBD3-8855-5A05-F18D-4593C35D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자릿수 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44A86C-A882-1BEF-3671-8B104287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https://school.programmers.co.kr/learn/courses/30/lessons/12931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0036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모의 고사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2"/>
              </a:rPr>
              <a:t>https://school.programmers.co.kr/learn/courses/30/lessons/42840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18503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B3F729-3E4D-C9A9-470F-F243A0D750BD}"/>
              </a:ext>
            </a:extLst>
          </p:cNvPr>
          <p:cNvSpPr txBox="1"/>
          <p:nvPr/>
        </p:nvSpPr>
        <p:spPr>
          <a:xfrm>
            <a:off x="397162" y="319636"/>
            <a:ext cx="946727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SEARCH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".search"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"focus"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26822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178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익스트림무비 - 아이돌 팬질 할 때 만큼 기 빨린다는 팬덤 3대장...">
            <a:extLst>
              <a:ext uri="{FF2B5EF4-FFF2-40B4-BE49-F238E27FC236}">
                <a16:creationId xmlns:a16="http://schemas.microsoft.com/office/drawing/2014/main" id="{6EF37F29-D42D-D5AD-3177-8A9A15839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87" y="863023"/>
            <a:ext cx="7188025" cy="51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68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TodoList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467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730B1FB-CB24-75E4-D997-856FCB0D9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323831"/>
              </p:ext>
            </p:extLst>
          </p:nvPr>
        </p:nvGraphicFramePr>
        <p:xfrm>
          <a:off x="555624" y="633940"/>
          <a:ext cx="9655176" cy="3104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794">
                  <a:extLst>
                    <a:ext uri="{9D8B030D-6E8A-4147-A177-3AD203B41FA5}">
                      <a16:colId xmlns:a16="http://schemas.microsoft.com/office/drawing/2014/main" val="4050527237"/>
                    </a:ext>
                  </a:extLst>
                </a:gridCol>
                <a:gridCol w="2413794">
                  <a:extLst>
                    <a:ext uri="{9D8B030D-6E8A-4147-A177-3AD203B41FA5}">
                      <a16:colId xmlns:a16="http://schemas.microsoft.com/office/drawing/2014/main" val="2749811057"/>
                    </a:ext>
                  </a:extLst>
                </a:gridCol>
                <a:gridCol w="2413794">
                  <a:extLst>
                    <a:ext uri="{9D8B030D-6E8A-4147-A177-3AD203B41FA5}">
                      <a16:colId xmlns:a16="http://schemas.microsoft.com/office/drawing/2014/main" val="698806874"/>
                    </a:ext>
                  </a:extLst>
                </a:gridCol>
                <a:gridCol w="2413794">
                  <a:extLst>
                    <a:ext uri="{9D8B030D-6E8A-4147-A177-3AD203B41FA5}">
                      <a16:colId xmlns:a16="http://schemas.microsoft.com/office/drawing/2014/main" val="623618196"/>
                    </a:ext>
                  </a:extLst>
                </a:gridCol>
              </a:tblGrid>
              <a:tr h="6208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ACTIVE Class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:FOCUS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활성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316209"/>
                  </a:ext>
                </a:extLst>
              </a:tr>
              <a:tr h="62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페이지 </a:t>
                      </a:r>
                      <a:r>
                        <a:rPr lang="ko-KR" altLang="en-US" dirty="0" err="1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로딩시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021255"/>
                  </a:ext>
                </a:extLst>
              </a:tr>
              <a:tr h="62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돋보기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429613"/>
                  </a:ext>
                </a:extLst>
              </a:tr>
              <a:tr h="62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돋보기 다시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162813"/>
                  </a:ext>
                </a:extLst>
              </a:tr>
              <a:tr h="62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외부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715104"/>
                  </a:ext>
                </a:extLst>
              </a:tr>
            </a:tbl>
          </a:graphicData>
        </a:graphic>
      </p:graphicFrame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40B95C9-3720-4BAC-24C1-8BA70CDB8B02}"/>
              </a:ext>
            </a:extLst>
          </p:cNvPr>
          <p:cNvSpPr/>
          <p:nvPr/>
        </p:nvSpPr>
        <p:spPr>
          <a:xfrm>
            <a:off x="555624" y="4133850"/>
            <a:ext cx="72390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97165-E811-A8F3-5ED9-E23BC42F139E}"/>
              </a:ext>
            </a:extLst>
          </p:cNvPr>
          <p:cNvSpPr txBox="1"/>
          <p:nvPr/>
        </p:nvSpPr>
        <p:spPr>
          <a:xfrm>
            <a:off x="1514475" y="4164568"/>
            <a:ext cx="768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외부 클릭 인 상태일 때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돋보기를 누르면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focus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만 보내는 방식으로 해결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2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0505D-9CA2-A735-7B89-552A8318BA4B}"/>
              </a:ext>
            </a:extLst>
          </p:cNvPr>
          <p:cNvSpPr txBox="1"/>
          <p:nvPr/>
        </p:nvSpPr>
        <p:spPr>
          <a:xfrm>
            <a:off x="330200" y="904158"/>
            <a:ext cx="111252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 HEADER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SEARCH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".search"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searchIconEl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외부 요소를 클릭하여 포커스 아웃 된 경우를 처리하기 위한 전역 변수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isNotSearchClick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돋보기 아이콘이 아닌 외부 요소를 클릭하였는지를 확인 하기 위하여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문서에 이벤트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리스너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걸기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요소를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클릭한게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아니라면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외부를 클릭하여 포커스 아웃이 되었다면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전역 변수를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true;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isNotSearchClick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요소를 클릭했다면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전역 변수를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false;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isNotSearchClick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1142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C962A6-F5A9-58DB-35DD-79B5F174A20B}"/>
              </a:ext>
            </a:extLst>
          </p:cNvPr>
          <p:cNvSpPr txBox="1"/>
          <p:nvPr/>
        </p:nvSpPr>
        <p:spPr>
          <a:xfrm>
            <a:off x="152400" y="498693"/>
            <a:ext cx="11887200" cy="6001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searchIconEl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클릭이 한번도 안된 상태라서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active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클래스가 없다면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active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클래스 부여 및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focus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보내기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placeholder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지정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 검색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외부 요소 클릭으로 포커스가 아웃 된 상태에서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다시 돋보기를 누르면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active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클래스 부여 및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focus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보내기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placeholder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지정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isNotSearchClick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 검색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isNotSearchClick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active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클래스와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focus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 모두 있는 상태에서 클릭을 하면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active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클래스를 제거하여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토글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효과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포커스 아웃이 되면 일단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placeholder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초기화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05002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9F30FA-4BED-FBD5-B01C-D206A6A8B12B}"/>
              </a:ext>
            </a:extLst>
          </p:cNvPr>
          <p:cNvSpPr txBox="1"/>
          <p:nvPr/>
        </p:nvSpPr>
        <p:spPr>
          <a:xfrm>
            <a:off x="523875" y="454015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A069C-37AC-F5B9-984B-1D70A12E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756" y="454015"/>
            <a:ext cx="1200194" cy="107289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2A9F48B-A633-E143-1A38-65BFFDEFF618}"/>
              </a:ext>
            </a:extLst>
          </p:cNvPr>
          <p:cNvSpPr/>
          <p:nvPr/>
        </p:nvSpPr>
        <p:spPr>
          <a:xfrm>
            <a:off x="555624" y="4133850"/>
            <a:ext cx="72390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09ECF-AAC1-BD11-F2BA-26BEEEAB5DA5}"/>
              </a:ext>
            </a:extLst>
          </p:cNvPr>
          <p:cNvSpPr txBox="1"/>
          <p:nvPr/>
        </p:nvSpPr>
        <p:spPr>
          <a:xfrm>
            <a:off x="1514475" y="4164568"/>
            <a:ext cx="943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돋보기 말고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input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클릭 되면 해당 로직이 작동하지 않으므로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작은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input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을 가리기 위해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돋보기를 키웠습니다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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34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성장하기] 2019.10.01(화) - 아하하하하하하하하하!!!!!!! 나는 광기에 젖어있다!!!!!!!!!!! : 네이버 블로그">
            <a:extLst>
              <a:ext uri="{FF2B5EF4-FFF2-40B4-BE49-F238E27FC236}">
                <a16:creationId xmlns:a16="http://schemas.microsoft.com/office/drawing/2014/main" id="{9CCA22A9-6F72-D65E-1879-5F824A8C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01" y="731044"/>
            <a:ext cx="7374797" cy="539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99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56341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92EF9-067D-FA24-7A6B-F3179416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95255B-DD93-18AF-30CD-8FA99338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033128"/>
            <a:ext cx="10621857" cy="479174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7500696" y="3042660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D2BC2E-5B71-C595-12E8-02EF598E0CBB}"/>
              </a:ext>
            </a:extLst>
          </p:cNvPr>
          <p:cNvSpPr txBox="1"/>
          <p:nvPr/>
        </p:nvSpPr>
        <p:spPr>
          <a:xfrm>
            <a:off x="66675" y="86916"/>
            <a:ext cx="12058650" cy="63401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내용을 입력하세요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"line-through"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(this);"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250B1-CF4B-8AF9-1D37-48992B532AB7}"/>
              </a:ext>
            </a:extLst>
          </p:cNvPr>
          <p:cNvSpPr txBox="1"/>
          <p:nvPr/>
        </p:nvSpPr>
        <p:spPr>
          <a:xfrm>
            <a:off x="7315200" y="86916"/>
            <a:ext cx="4810125" cy="7386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763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87960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05873-7C69-1A7E-6CAD-32451C264FC3}"/>
              </a:ext>
            </a:extLst>
          </p:cNvPr>
          <p:cNvSpPr txBox="1"/>
          <p:nvPr/>
        </p:nvSpPr>
        <p:spPr>
          <a:xfrm>
            <a:off x="6096000" y="1418349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D1C8D-2775-C99B-4BA5-57F1C5760F0A}"/>
              </a:ext>
            </a:extLst>
          </p:cNvPr>
          <p:cNvSpPr txBox="1"/>
          <p:nvPr/>
        </p:nvSpPr>
        <p:spPr>
          <a:xfrm>
            <a:off x="5047718" y="2934958"/>
            <a:ext cx="672407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NOTICE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".notice .inner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"vertical"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403166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알려드립니다 배너 디자인 일러스트 ai 다운로드 download inform banner vector - Urbanbrush">
            <a:extLst>
              <a:ext uri="{FF2B5EF4-FFF2-40B4-BE49-F238E27FC236}">
                <a16:creationId xmlns:a16="http://schemas.microsoft.com/office/drawing/2014/main" id="{0241F718-FD76-E8E8-06D7-83F0EF1BA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46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96CAF-2FF9-8AFF-4BDF-1B9325BC9AF6}"/>
              </a:ext>
            </a:extLst>
          </p:cNvPr>
          <p:cNvSpPr txBox="1"/>
          <p:nvPr/>
        </p:nvSpPr>
        <p:spPr>
          <a:xfrm>
            <a:off x="7020391" y="988289"/>
            <a:ext cx="465864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취업 관련 정보 안내</a:t>
            </a:r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공부용 사이트</a:t>
            </a:r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블로그 운영</a:t>
            </a:r>
          </a:p>
        </p:txBody>
      </p:sp>
    </p:spTree>
    <p:extLst>
      <p:ext uri="{BB962C8B-B14F-4D97-AF65-F5344CB8AC3E}">
        <p14:creationId xmlns:p14="http://schemas.microsoft.com/office/powerpoint/2010/main" val="201753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52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6027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7376E9-2F95-C514-9783-0FD86BD946E5}"/>
              </a:ext>
            </a:extLst>
          </p:cNvPr>
          <p:cNvSpPr txBox="1"/>
          <p:nvPr/>
        </p:nvSpPr>
        <p:spPr>
          <a:xfrm>
            <a:off x="444500" y="437277"/>
            <a:ext cx="50292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test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24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2459787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2139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3484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3161A9-5B33-938F-AFA5-5BB9445B1E8E}"/>
              </a:ext>
            </a:extLst>
          </p:cNvPr>
          <p:cNvSpPr txBox="1"/>
          <p:nvPr/>
        </p:nvSpPr>
        <p:spPr>
          <a:xfrm>
            <a:off x="533400" y="437277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6863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9276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32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506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avaScipt]DOM의 선회 : 네이버 블로그">
            <a:extLst>
              <a:ext uri="{FF2B5EF4-FFF2-40B4-BE49-F238E27FC236}">
                <a16:creationId xmlns:a16="http://schemas.microsoft.com/office/drawing/2014/main" id="{C05109AE-CCE7-5D33-84C6-4710CF683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31" y="367401"/>
            <a:ext cx="4607646" cy="50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또 짤 - 짤봇">
            <a:extLst>
              <a:ext uri="{FF2B5EF4-FFF2-40B4-BE49-F238E27FC236}">
                <a16:creationId xmlns:a16="http://schemas.microsoft.com/office/drawing/2014/main" id="{050D69F0-BC2A-7203-F6E4-892CF4F3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0609"/>
            <a:ext cx="54387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84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0630D-C47C-4273-46CC-9A0078B5356D}"/>
              </a:ext>
            </a:extLst>
          </p:cNvPr>
          <p:cNvSpPr txBox="1"/>
          <p:nvPr/>
        </p:nvSpPr>
        <p:spPr>
          <a:xfrm>
            <a:off x="517236" y="340100"/>
            <a:ext cx="1027083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 아이템 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33761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5541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3764E-C4AB-F6CF-FC09-B843FE564EAA}"/>
              </a:ext>
            </a:extLst>
          </p:cNvPr>
          <p:cNvSpPr txBox="1"/>
          <p:nvPr/>
        </p:nvSpPr>
        <p:spPr>
          <a:xfrm>
            <a:off x="542200" y="415620"/>
            <a:ext cx="892379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064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7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81466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3199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C09F7-1995-DBFA-8F6C-7FB6EC3B219E}"/>
              </a:ext>
            </a:extLst>
          </p:cNvPr>
          <p:cNvSpPr txBox="1"/>
          <p:nvPr/>
        </p:nvSpPr>
        <p:spPr>
          <a:xfrm>
            <a:off x="1075887" y="1166842"/>
            <a:ext cx="932646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"../images/promotion_on.png"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973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0190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C8156A-301A-FCB4-644D-A3CB1442C5C0}"/>
              </a:ext>
            </a:extLst>
          </p:cNvPr>
          <p:cNvSpPr txBox="1"/>
          <p:nvPr/>
        </p:nvSpPr>
        <p:spPr>
          <a:xfrm>
            <a:off x="1008776" y="868952"/>
            <a:ext cx="746410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swiper-button-prev:after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swiper-button-next:after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257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5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스케쥴 달력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5646108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이번에는 스케쥴 달력을 만들어 봅시다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8E465A-87DF-2360-7842-6F08A19F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572" y="1519733"/>
            <a:ext cx="5091999" cy="4849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2033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5C91D-E2F4-E924-F4AB-48C332F2BF93}"/>
              </a:ext>
            </a:extLst>
          </p:cNvPr>
          <p:cNvSpPr txBox="1"/>
          <p:nvPr/>
        </p:nvSpPr>
        <p:spPr>
          <a:xfrm>
            <a:off x="618137" y="563008"/>
            <a:ext cx="5702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84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19012-66B6-CFD5-CBD7-01A1B989F992}"/>
              </a:ext>
            </a:extLst>
          </p:cNvPr>
          <p:cNvSpPr txBox="1"/>
          <p:nvPr/>
        </p:nvSpPr>
        <p:spPr>
          <a:xfrm>
            <a:off x="838200" y="2960592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1992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8579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11228-5789-5504-1863-C54793C96BBE}"/>
              </a:ext>
            </a:extLst>
          </p:cNvPr>
          <p:cNvSpPr txBox="1"/>
          <p:nvPr/>
        </p:nvSpPr>
        <p:spPr>
          <a:xfrm>
            <a:off x="564159" y="712793"/>
            <a:ext cx="980827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E8BA8-6FB2-936F-9C31-C7573AB22B23}"/>
              </a:ext>
            </a:extLst>
          </p:cNvPr>
          <p:cNvSpPr txBox="1"/>
          <p:nvPr/>
        </p:nvSpPr>
        <p:spPr>
          <a:xfrm>
            <a:off x="564159" y="1944638"/>
            <a:ext cx="672333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208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622395" y="4487839"/>
            <a:ext cx="955978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98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7638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500F-635C-2767-1C50-1CA0FDC9658C}"/>
              </a:ext>
            </a:extLst>
          </p:cNvPr>
          <p:cNvSpPr txBox="1"/>
          <p:nvPr/>
        </p:nvSpPr>
        <p:spPr>
          <a:xfrm>
            <a:off x="664827" y="599136"/>
            <a:ext cx="7195657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705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23361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0D4BC4-8563-0A97-9BCE-97DB006FCE9B}"/>
              </a:ext>
            </a:extLst>
          </p:cNvPr>
          <p:cNvSpPr txBox="1"/>
          <p:nvPr/>
        </p:nvSpPr>
        <p:spPr>
          <a:xfrm>
            <a:off x="241533" y="406190"/>
            <a:ext cx="1170893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"toggle-promotion"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D21FA-8A98-95FE-45DC-5F13F5D6CF10}"/>
              </a:ext>
            </a:extLst>
          </p:cNvPr>
          <p:cNvSpPr txBox="1"/>
          <p:nvPr/>
        </p:nvSpPr>
        <p:spPr>
          <a:xfrm>
            <a:off x="241533" y="2432028"/>
            <a:ext cx="657032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height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FEA3F-8D59-5EB5-98F6-AD9521EEC037}"/>
              </a:ext>
            </a:extLst>
          </p:cNvPr>
          <p:cNvSpPr txBox="1"/>
          <p:nvPr/>
        </p:nvSpPr>
        <p:spPr>
          <a:xfrm>
            <a:off x="10687574" y="1580012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HTML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FDBA-23C2-560C-450E-16CF7436121D}"/>
              </a:ext>
            </a:extLst>
          </p:cNvPr>
          <p:cNvSpPr txBox="1"/>
          <p:nvPr/>
        </p:nvSpPr>
        <p:spPr>
          <a:xfrm>
            <a:off x="5873692" y="5638800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745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35A1F3-D2B2-EFE0-E31D-E4C56F8ECB92}"/>
              </a:ext>
            </a:extLst>
          </p:cNvPr>
          <p:cNvSpPr txBox="1"/>
          <p:nvPr/>
        </p:nvSpPr>
        <p:spPr>
          <a:xfrm>
            <a:off x="308645" y="523149"/>
            <a:ext cx="956519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Toggle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0703E-8708-5388-2034-4B67765E3C09}"/>
              </a:ext>
            </a:extLst>
          </p:cNvPr>
          <p:cNvSpPr txBox="1"/>
          <p:nvPr/>
        </p:nvSpPr>
        <p:spPr>
          <a:xfrm>
            <a:off x="8096775" y="296733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4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스케쥴 달력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5646108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날짜 </a:t>
            </a:r>
            <a:r>
              <a:rPr lang="en-US" altLang="ko-KR" dirty="0"/>
              <a:t>or </a:t>
            </a:r>
            <a:r>
              <a:rPr lang="ko-KR" altLang="en-US" dirty="0"/>
              <a:t>날짜 칸을 클릭하면 날짜 </a:t>
            </a:r>
            <a:r>
              <a:rPr lang="en-US" altLang="ko-KR" dirty="0"/>
              <a:t>input </a:t>
            </a:r>
            <a:r>
              <a:rPr lang="ko-KR" altLang="en-US" dirty="0"/>
              <a:t>에 날짜가 입력 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내용을 입력한 다음 작성을 누르면 해당 날짜에 스케쥴이 추가 됩니다</a:t>
            </a:r>
            <a:r>
              <a:rPr lang="en-US" altLang="ko-KR" dirty="0"/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198AC-28D9-F75A-3C6A-31D1AD3C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990" y="1332071"/>
            <a:ext cx="4144155" cy="2179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E482A2-C9FB-7AF3-E876-EEF84B74D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89" y="3746894"/>
            <a:ext cx="4144155" cy="2466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3032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보이는 상황에서는 </a:t>
            </a:r>
            <a:r>
              <a:rPr lang="en-US" altLang="ko-KR" dirty="0"/>
              <a:t>show </a:t>
            </a:r>
            <a:r>
              <a:rPr lang="ko-KR" altLang="en-US" dirty="0"/>
              <a:t>클래스를 추가해서 </a:t>
            </a:r>
            <a:r>
              <a:rPr lang="en-US" altLang="ko-KR" dirty="0"/>
              <a:t>180deg </a:t>
            </a:r>
            <a:r>
              <a:rPr lang="ko-KR" altLang="en-US" dirty="0"/>
              <a:t>돌리기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06862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B97E85-5826-5230-F3B0-90274D53114A}"/>
              </a:ext>
            </a:extLst>
          </p:cNvPr>
          <p:cNvSpPr txBox="1"/>
          <p:nvPr/>
        </p:nvSpPr>
        <p:spPr>
          <a:xfrm>
            <a:off x="429936" y="321328"/>
            <a:ext cx="10274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2438-4FFD-3334-FDDC-048B81B7D4CB}"/>
              </a:ext>
            </a:extLst>
          </p:cNvPr>
          <p:cNvSpPr txBox="1"/>
          <p:nvPr/>
        </p:nvSpPr>
        <p:spPr>
          <a:xfrm>
            <a:off x="429936" y="4143441"/>
            <a:ext cx="1027441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9DAA7-F7DB-FD96-AF9C-13227B81B000}"/>
              </a:ext>
            </a:extLst>
          </p:cNvPr>
          <p:cNvSpPr txBox="1"/>
          <p:nvPr/>
        </p:nvSpPr>
        <p:spPr>
          <a:xfrm>
            <a:off x="8784672" y="2742423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ED66A-ECD4-46D6-E77C-F4B02EA88487}"/>
              </a:ext>
            </a:extLst>
          </p:cNvPr>
          <p:cNvSpPr txBox="1"/>
          <p:nvPr/>
        </p:nvSpPr>
        <p:spPr>
          <a:xfrm>
            <a:off x="9708001" y="437655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226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194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95478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FA37F2F-52A3-8E73-3959-6BEA9DE9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 err="1"/>
              <a:t>비쥬얼</a:t>
            </a:r>
            <a:r>
              <a:rPr lang="ko-KR" altLang="en-US" dirty="0"/>
              <a:t> 애니메이션 적용하기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4289FC0-3FB3-CD4A-1EBC-EF9DA87B8FB5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시간 순서대로 이미지를 띄우는 애니메이션 적용하기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 아이템별로</a:t>
            </a:r>
            <a:r>
              <a:rPr lang="en-US" altLang="ko-KR" dirty="0"/>
              <a:t> 0.4s </a:t>
            </a:r>
            <a:r>
              <a:rPr lang="ko-KR" altLang="en-US" dirty="0"/>
              <a:t>시간 주기 </a:t>
            </a:r>
            <a:r>
              <a:rPr lang="en-US" altLang="ko-KR" dirty="0"/>
              <a:t>+ delay </a:t>
            </a:r>
            <a:r>
              <a:rPr lang="ko-KR" altLang="en-US" dirty="0"/>
              <a:t>적용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93DBE-46A2-0C69-FB53-A18BF994A9AE}"/>
              </a:ext>
            </a:extLst>
          </p:cNvPr>
          <p:cNvSpPr txBox="1"/>
          <p:nvPr/>
        </p:nvSpPr>
        <p:spPr>
          <a:xfrm>
            <a:off x="685800" y="2995136"/>
            <a:ext cx="54102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.item-1.image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82043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:active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:active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477153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active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273273"/>
            <a:ext cx="879151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B319-34D0-8E20-F8D6-DBF11B076A2E}"/>
              </a:ext>
            </a:extLst>
          </p:cNvPr>
          <p:cNvSpPr txBox="1"/>
          <p:nvPr/>
        </p:nvSpPr>
        <p:spPr>
          <a:xfrm>
            <a:off x="648049" y="4951867"/>
            <a:ext cx="791710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7BA7D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img_product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C617-2E23-04B8-FD57-891E2134A30E}"/>
              </a:ext>
            </a:extLst>
          </p:cNvPr>
          <p:cNvSpPr txBox="1"/>
          <p:nvPr/>
        </p:nvSpPr>
        <p:spPr>
          <a:xfrm>
            <a:off x="7564794" y="394449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B7B1-FA71-745E-49D5-62FB3B7756E7}"/>
              </a:ext>
            </a:extLst>
          </p:cNvPr>
          <p:cNvSpPr txBox="1"/>
          <p:nvPr/>
        </p:nvSpPr>
        <p:spPr>
          <a:xfrm>
            <a:off x="7718612" y="590182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6144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나머지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이디오피아</a:t>
            </a:r>
            <a:endParaRPr lang="en-US" altLang="ko-KR" dirty="0"/>
          </a:p>
          <a:p>
            <a:r>
              <a:rPr lang="en-US" altLang="ko-KR" dirty="0"/>
              <a:t>Pick your favorite</a:t>
            </a:r>
          </a:p>
          <a:p>
            <a:r>
              <a:rPr lang="en-US" altLang="ko-KR" dirty="0"/>
              <a:t>Magazine</a:t>
            </a:r>
          </a:p>
          <a:p>
            <a:r>
              <a:rPr lang="en-US" altLang="ko-KR" dirty="0"/>
              <a:t>Find a store</a:t>
            </a:r>
          </a:p>
        </p:txBody>
      </p:sp>
    </p:spTree>
    <p:extLst>
      <p:ext uri="{BB962C8B-B14F-4D97-AF65-F5344CB8AC3E}">
        <p14:creationId xmlns:p14="http://schemas.microsoft.com/office/powerpoint/2010/main" val="34466221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e did it - Happy Homer | Make a Meme">
            <a:extLst>
              <a:ext uri="{FF2B5EF4-FFF2-40B4-BE49-F238E27FC236}">
                <a16:creationId xmlns:a16="http://schemas.microsoft.com/office/drawing/2014/main" id="{74CCB26E-0E8B-BED8-09D9-8304DEED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84" y="823912"/>
            <a:ext cx="9248831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562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코딩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테스트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17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9B54D4-084B-304F-8E28-4480DF0ECB91}"/>
              </a:ext>
            </a:extLst>
          </p:cNvPr>
          <p:cNvSpPr txBox="1"/>
          <p:nvPr/>
        </p:nvSpPr>
        <p:spPr>
          <a:xfrm>
            <a:off x="212435" y="58846"/>
            <a:ext cx="10834255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"#date"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`2023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`2023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writeSchedule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93546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모든 기업들이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코테를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봅니다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규모가 큰 기업일 수록 </a:t>
            </a:r>
            <a:r>
              <a:rPr lang="ko-KR" altLang="en-US" dirty="0" err="1"/>
              <a:t>코테에</a:t>
            </a:r>
            <a:r>
              <a:rPr lang="ko-KR" altLang="en-US" dirty="0"/>
              <a:t> 가중치를 줍니다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코테를</a:t>
            </a:r>
            <a:r>
              <a:rPr lang="ko-KR" altLang="en-US" dirty="0"/>
              <a:t> 하면</a:t>
            </a:r>
            <a:endParaRPr lang="en-US" altLang="ko-KR" dirty="0"/>
          </a:p>
          <a:p>
            <a:pPr lvl="1"/>
            <a:r>
              <a:rPr lang="ko-KR" altLang="en-US" dirty="0"/>
              <a:t>일단 </a:t>
            </a:r>
            <a:r>
              <a:rPr lang="en-US" altLang="ko-KR" dirty="0"/>
              <a:t>JS </a:t>
            </a:r>
            <a:r>
              <a:rPr lang="ko-KR" altLang="en-US" dirty="0"/>
              <a:t>를 친숙하게 다룰 수 있습니다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알고리즘과 친숙해 집니다</a:t>
            </a:r>
            <a:r>
              <a:rPr lang="en-US" altLang="ko-KR" dirty="0"/>
              <a:t>! (</a:t>
            </a:r>
            <a:r>
              <a:rPr lang="ko-KR" altLang="en-US" dirty="0"/>
              <a:t>쓰는 알고리즘은 거기서 거기</a:t>
            </a:r>
            <a:r>
              <a:rPr lang="en-US" altLang="ko-KR" dirty="0"/>
              <a:t>!)</a:t>
            </a:r>
          </a:p>
          <a:p>
            <a:pPr lvl="1"/>
            <a:r>
              <a:rPr lang="ko-KR" altLang="en-US" dirty="0"/>
              <a:t>높은 랭크를 자소서에 첨부하면 분명히 도움이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코딩에 대한 근본적 자신감이 올라 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그러니 한번 시작 해보시죠</a:t>
            </a:r>
            <a:r>
              <a:rPr lang="en-US" altLang="ko-K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2588347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가입부터 가시죠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다양한 방법으로 회원 가입을 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2"/>
              </a:rPr>
              <a:t>https://programmers.co.kr/account/sign_in?referer=https%3A%2F%2Fprogrammers.co.kr%2F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1EA0B5-B9E6-3354-7E80-2BA7E782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3605784"/>
            <a:ext cx="5861392" cy="22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499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시작이 반이다&quot;를 영어로 어떻게 말할까? - 최신 호주정보뉴스제공 호주 No.1 모바일앱">
            <a:extLst>
              <a:ext uri="{FF2B5EF4-FFF2-40B4-BE49-F238E27FC236}">
                <a16:creationId xmlns:a16="http://schemas.microsoft.com/office/drawing/2014/main" id="{DE535063-4CC9-2DC8-9CF4-8CD9182A5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7620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7452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6B08D-39E3-7A38-B8EC-4E214113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프로그래머스</a:t>
            </a:r>
            <a:r>
              <a:rPr lang="ko-KR" altLang="en-US" dirty="0"/>
              <a:t> 익히기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6DA36-F1DD-E5A8-553E-8C692769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https://school.programmers.co.kr/learn/courses/30/lessons/12937</a:t>
            </a:r>
            <a:endParaRPr lang="en-US" altLang="ko-KR" dirty="0">
              <a:hlinkClick r:id="rId3"/>
            </a:endParaRPr>
          </a:p>
          <a:p>
            <a:r>
              <a:rPr lang="ko-KR" altLang="en-US" dirty="0">
                <a:hlinkClick r:id="rId3"/>
              </a:rPr>
              <a:t>https://school.programmers.co.kr/learn/courses/30/lessons/120813?language=javascript</a:t>
            </a:r>
            <a:endParaRPr lang="en-US" altLang="ko-KR" dirty="0">
              <a:hlinkClick r:id="rId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9937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8615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길이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.length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.length();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23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위치 찾기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</a:rPr>
              <a:t>indexOf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문자를 찾을 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indexOf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문자열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7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597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자르기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slice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.slice(</a:t>
            </a:r>
            <a:r>
              <a:rPr lang="ko-KR" altLang="en-US" dirty="0">
                <a:sym typeface="Wingdings" panose="05000000000000000000" pitchFamily="2" charset="2"/>
              </a:rPr>
              <a:t>시작위치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종료위치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00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바꾸기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replace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.replace(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바꿀 문자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뽀로로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746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반복하기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repeat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.repeat(</a:t>
            </a:r>
            <a:r>
              <a:rPr lang="ko-KR" altLang="en-US" dirty="0">
                <a:sym typeface="Wingdings" panose="05000000000000000000" pitchFamily="2" charset="2"/>
              </a:rPr>
              <a:t>반복 횟수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287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 뒤 공백 문자 제거하기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trim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.trim();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        Hello, world      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world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878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8AC73-C502-0A7D-820C-823D1328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수박수박수박수박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98A84-8FA3-C012-165E-7C0278AF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2245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+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수학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7203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 함수들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609599" y="1328391"/>
            <a:ext cx="889299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"abs: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절대값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"ceil: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"random: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랜덤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572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배열에서 가장 큰 수와 작은 수의 찾아서 소수점을 버림 처리</a:t>
            </a:r>
            <a:endParaRPr lang="en-US" altLang="ko-KR" dirty="0"/>
          </a:p>
          <a:p>
            <a:r>
              <a:rPr lang="ko-KR" altLang="en-US" dirty="0"/>
              <a:t>해당 수 절대값의 평균을 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 ~ 100</a:t>
            </a:r>
            <a:r>
              <a:rPr lang="ko-KR" altLang="en-US" dirty="0"/>
              <a:t> 까지의 숫자 중에서 </a:t>
            </a:r>
            <a:r>
              <a:rPr lang="ko-KR" altLang="en-US" dirty="0" err="1"/>
              <a:t>랜덤한</a:t>
            </a:r>
            <a:r>
              <a:rPr lang="ko-KR" altLang="en-US" dirty="0"/>
              <a:t> 정수가 나오도록 만들기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50740-C5A4-F5E1-060F-B0B24CA9FBDC}"/>
              </a:ext>
            </a:extLst>
          </p:cNvPr>
          <p:cNvSpPr txBox="1"/>
          <p:nvPr/>
        </p:nvSpPr>
        <p:spPr>
          <a:xfrm>
            <a:off x="851647" y="2990523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da-DK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[-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14.52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33.53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390188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7E6C6-4E5B-450F-5E28-13C3D87E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약수의 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CF7A3-B53C-EE41-86BD-C099FC435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https://school.programmers.co.kr/learn/courses/30/lessons/12928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7127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486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arr.map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763B3F-ED75-8471-56E7-C125C6FB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12554"/>
          </a:xfrm>
        </p:spPr>
        <p:txBody>
          <a:bodyPr>
            <a:normAutofit/>
          </a:bodyPr>
          <a:lstStyle/>
          <a:p>
            <a:r>
              <a:rPr lang="ko-KR" altLang="en-US" dirty="0"/>
              <a:t>기존 배열에 특정 작업을 한 </a:t>
            </a:r>
            <a:r>
              <a:rPr lang="en-US" altLang="ko-KR" dirty="0"/>
              <a:t>	</a:t>
            </a:r>
            <a:r>
              <a:rPr lang="ko-KR" altLang="en-US" dirty="0"/>
              <a:t>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메소드</a:t>
            </a:r>
            <a:endParaRPr lang="en-US" altLang="ko-KR" dirty="0"/>
          </a:p>
          <a:p>
            <a:r>
              <a:rPr lang="en-US" altLang="ko-KR" dirty="0" err="1"/>
              <a:t>arr.</a:t>
            </a:r>
            <a:r>
              <a:rPr lang="en-US" altLang="ko-KR" dirty="0" err="1">
                <a:solidFill>
                  <a:schemeClr val="accent2"/>
                </a:solidFill>
              </a:rPr>
              <a:t>map</a:t>
            </a:r>
            <a:r>
              <a:rPr lang="en-US" altLang="ko-KR" dirty="0"/>
              <a:t>(function(</a:t>
            </a:r>
            <a:r>
              <a:rPr lang="ko-KR" altLang="en-US" dirty="0" err="1">
                <a:solidFill>
                  <a:srgbClr val="00B050"/>
                </a:solidFill>
              </a:rPr>
              <a:t>배열의값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인덱스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원본배열</a:t>
            </a:r>
            <a:r>
              <a:rPr lang="en-US" altLang="ko-KR" dirty="0"/>
              <a:t>) {});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8EB8-19AC-1174-5908-0B7EFCD4331A}"/>
              </a:ext>
            </a:extLst>
          </p:cNvPr>
          <p:cNvSpPr txBox="1"/>
          <p:nvPr/>
        </p:nvSpPr>
        <p:spPr>
          <a:xfrm>
            <a:off x="768121" y="3092535"/>
            <a:ext cx="862178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아륀지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160502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763B3F-ED75-8471-56E7-C125C6FB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90712"/>
            <a:ext cx="11260802" cy="2006141"/>
          </a:xfrm>
        </p:spPr>
        <p:txBody>
          <a:bodyPr>
            <a:normAutofit/>
          </a:bodyPr>
          <a:lstStyle/>
          <a:p>
            <a:r>
              <a:rPr lang="ko-KR" altLang="en-US" dirty="0"/>
              <a:t>요런 식으로 줄이기가 가능합니다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9ADED-5BBA-EB7E-A025-8042ED29C570}"/>
              </a:ext>
            </a:extLst>
          </p:cNvPr>
          <p:cNvSpPr txBox="1"/>
          <p:nvPr/>
        </p:nvSpPr>
        <p:spPr>
          <a:xfrm>
            <a:off x="648049" y="1328391"/>
            <a:ext cx="862178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아륀지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969696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9ADED-5BBA-EB7E-A025-8042ED29C570}"/>
              </a:ext>
            </a:extLst>
          </p:cNvPr>
          <p:cNvSpPr txBox="1"/>
          <p:nvPr/>
        </p:nvSpPr>
        <p:spPr>
          <a:xfrm>
            <a:off x="648049" y="1328391"/>
            <a:ext cx="862178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5968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7674</TotalTime>
  <Words>5910</Words>
  <Application>Microsoft Office PowerPoint</Application>
  <PresentationFormat>와이드스크린</PresentationFormat>
  <Paragraphs>844</Paragraphs>
  <Slides>123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1" baseType="lpstr">
      <vt:lpstr>Arial</vt:lpstr>
      <vt:lpstr>강한공군체 Medium</vt:lpstr>
      <vt:lpstr>Consolas</vt:lpstr>
      <vt:lpstr>나눔스퀘어 ExtraBold</vt:lpstr>
      <vt:lpstr>Mosk Bold 700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스케쥴 달력 만들기!</vt:lpstr>
      <vt:lpstr>실습, 스케쥴 달력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CSS 수정</vt:lpstr>
      <vt:lpstr>JS에 Swiper 생성자 함수 추가</vt:lpstr>
      <vt:lpstr>PowerPoint 프레젠테이션</vt:lpstr>
      <vt:lpstr>PowerPoint 프레젠테이션</vt:lpstr>
      <vt:lpstr>PowerPoint 프레젠테이션</vt:lpstr>
      <vt:lpstr>HTML 구성하기</vt:lpstr>
      <vt:lpstr>PowerPoint 프레젠테이션</vt:lpstr>
      <vt:lpstr>CSS 선언해 놓기!</vt:lpstr>
      <vt:lpstr>Promotion / Swiper 크기 세팅</vt:lpstr>
      <vt:lpstr>중앙 정렬!</vt:lpstr>
      <vt:lpstr>PowerPoint 프레젠테이션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PowerPoint 프레젠테이션</vt:lpstr>
      <vt:lpstr>페이지네이션 / 이동 버튼 추가하기</vt:lpstr>
      <vt:lpstr>PowerPoint 프레젠테이션</vt:lpstr>
      <vt:lpstr>페이지네이션 CSS 수정</vt:lpstr>
      <vt:lpstr>PowerPoint 프레젠테이션</vt:lpstr>
      <vt:lpstr>이동 버튼 CSS 수정</vt:lpstr>
      <vt:lpstr>PowerPoint 프레젠테이션</vt:lpstr>
      <vt:lpstr>이동 버튼 위치 지정</vt:lpstr>
      <vt:lpstr>PowerPoint 프레젠테이션</vt:lpstr>
      <vt:lpstr>Promotion 에 overflow 지정</vt:lpstr>
      <vt:lpstr>Autoplay?</vt:lpstr>
      <vt:lpstr>PowerPoint 프레젠테이션</vt:lpstr>
      <vt:lpstr>Autoplay?</vt:lpstr>
      <vt:lpstr>Autoplay?</vt:lpstr>
      <vt:lpstr>PowerPoint 프레젠테이션</vt:lpstr>
      <vt:lpstr>Promotion Toggle</vt:lpstr>
      <vt:lpstr>PowerPoint 프레젠테이션</vt:lpstr>
      <vt:lpstr>PowerPoint 프레젠테이션</vt:lpstr>
      <vt:lpstr>Promotion Toggle 버튼 애니메이션!</vt:lpstr>
      <vt:lpstr>PowerPoint 프레젠테이션</vt:lpstr>
      <vt:lpstr>PowerPoint 프레젠테이션</vt:lpstr>
      <vt:lpstr>Scroll 발생을 체크</vt:lpstr>
      <vt:lpstr>비쥬얼 애니메이션 적용하기!</vt:lpstr>
      <vt:lpstr>페이지가 로드되면 바로!</vt:lpstr>
      <vt:lpstr>엘살바도르 애니메이션!</vt:lpstr>
      <vt:lpstr>실습, 나머지 애니메이션!</vt:lpstr>
      <vt:lpstr>PowerPoint 프레젠테이션</vt:lpstr>
      <vt:lpstr>PowerPoint 프레젠테이션</vt:lpstr>
      <vt:lpstr>최근 모든 기업들이 코테를 봅니다!</vt:lpstr>
      <vt:lpstr>회원 가입부터 가시죠!</vt:lpstr>
      <vt:lpstr>PowerPoint 프레젠테이션</vt:lpstr>
      <vt:lpstr>프로그래머스 익히기!</vt:lpstr>
      <vt:lpstr>PowerPoint 프레젠테이션</vt:lpstr>
      <vt:lpstr>문자열 길이, .length</vt:lpstr>
      <vt:lpstr>문자열 위치 찾기, indexOf</vt:lpstr>
      <vt:lpstr>문자열 자르기, slice</vt:lpstr>
      <vt:lpstr>문자열 바꾸기, replace</vt:lpstr>
      <vt:lpstr>문자열 반복하기, repeat</vt:lpstr>
      <vt:lpstr>앞 뒤 공백 문자 제거하기, trim</vt:lpstr>
      <vt:lpstr>수박수박수박수박</vt:lpstr>
      <vt:lpstr>PowerPoint 프레젠테이션</vt:lpstr>
      <vt:lpstr>수학 함수들</vt:lpstr>
      <vt:lpstr>실습</vt:lpstr>
      <vt:lpstr>약수의 합</vt:lpstr>
      <vt:lpstr>PowerPoint 프레젠테이션</vt:lpstr>
      <vt:lpstr>배열, arr.map</vt:lpstr>
      <vt:lpstr>화살표 함수!</vt:lpstr>
      <vt:lpstr>화살표 함수!</vt:lpstr>
      <vt:lpstr>실습</vt:lpstr>
      <vt:lpstr>문자열도 사실 배열이다!</vt:lpstr>
      <vt:lpstr>배열 함수, filter</vt:lpstr>
      <vt:lpstr>배열 함수, includes</vt:lpstr>
      <vt:lpstr>실습</vt:lpstr>
      <vt:lpstr>배열 함수, find / findIndex</vt:lpstr>
      <vt:lpstr>배열, arr.reduce</vt:lpstr>
      <vt:lpstr>PowerPoint 프레젠테이션</vt:lpstr>
      <vt:lpstr>PowerPoint 프레젠테이션</vt:lpstr>
      <vt:lpstr>실습</vt:lpstr>
      <vt:lpstr>평균 구하기!</vt:lpstr>
      <vt:lpstr>PowerPoint 프레젠테이션</vt:lpstr>
      <vt:lpstr>Object.assign()</vt:lpstr>
      <vt:lpstr>PowerPoint 프레젠테이션</vt:lpstr>
      <vt:lpstr>구조 분해 할당</vt:lpstr>
      <vt:lpstr>PowerPoint 프레젠테이션</vt:lpstr>
      <vt:lpstr>전개 연산자</vt:lpstr>
      <vt:lpstr>나머지 연산자(매개 변수일 때)</vt:lpstr>
      <vt:lpstr>문자열을 사실 진짜 배열로!</vt:lpstr>
      <vt:lpstr>번호 가리기!</vt:lpstr>
      <vt:lpstr>PowerPoint 프레젠테이션</vt:lpstr>
      <vt:lpstr>자릿수 더하기</vt:lpstr>
      <vt:lpstr>모의 고사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956</cp:revision>
  <dcterms:created xsi:type="dcterms:W3CDTF">2022-05-29T13:34:07Z</dcterms:created>
  <dcterms:modified xsi:type="dcterms:W3CDTF">2023-02-15T22:40:55Z</dcterms:modified>
</cp:coreProperties>
</file>